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3" r:id="rId3"/>
    <p:sldMasterId id="2147483657" r:id="rId4"/>
  </p:sldMasterIdLst>
  <p:notesMasterIdLst>
    <p:notesMasterId r:id="rId9"/>
  </p:notesMasterIdLst>
  <p:sldIdLst>
    <p:sldId id="379" r:id="rId5"/>
    <p:sldId id="380" r:id="rId6"/>
    <p:sldId id="386" r:id="rId7"/>
    <p:sldId id="398" r:id="rId8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399" r:id="rId17"/>
    <p:sldId id="400" r:id="rId18"/>
    <p:sldId id="408" r:id="rId19"/>
    <p:sldId id="409" r:id="rId20"/>
    <p:sldId id="387" r:id="rId21"/>
    <p:sldId id="388" r:id="rId22"/>
    <p:sldId id="389" r:id="rId23"/>
    <p:sldId id="390" r:id="rId24"/>
    <p:sldId id="391" r:id="rId25"/>
    <p:sldId id="392" r:id="rId26"/>
    <p:sldId id="411" r:id="rId27"/>
    <p:sldId id="412" r:id="rId28"/>
    <p:sldId id="413" r:id="rId29"/>
    <p:sldId id="414" r:id="rId30"/>
    <p:sldId id="417" r:id="rId31"/>
    <p:sldId id="393" r:id="rId32"/>
    <p:sldId id="422" r:id="rId33"/>
    <p:sldId id="394" r:id="rId34"/>
    <p:sldId id="436" r:id="rId35"/>
    <p:sldId id="437" r:id="rId36"/>
    <p:sldId id="395" r:id="rId37"/>
    <p:sldId id="418" r:id="rId38"/>
    <p:sldId id="396" r:id="rId39"/>
    <p:sldId id="419" r:id="rId40"/>
    <p:sldId id="416" r:id="rId41"/>
    <p:sldId id="420" r:id="rId42"/>
    <p:sldId id="397" r:id="rId43"/>
    <p:sldId id="415" r:id="rId44"/>
    <p:sldId id="446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002D"/>
    <a:srgbClr val="595959"/>
    <a:srgbClr val="16DFDA"/>
    <a:srgbClr val="30F358"/>
    <a:srgbClr val="30F35F"/>
    <a:srgbClr val="1240C7"/>
    <a:srgbClr val="1157C7"/>
    <a:srgbClr val="1D8BC4"/>
    <a:srgbClr val="2BC9D0"/>
    <a:srgbClr val="187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75" autoAdjust="0"/>
    <p:restoredTop sz="94802"/>
  </p:normalViewPr>
  <p:slideViewPr>
    <p:cSldViewPr snapToGrid="0" snapToObjects="1">
      <p:cViewPr varScale="1">
        <p:scale>
          <a:sx n="173" d="100"/>
          <a:sy n="173" d="100"/>
        </p:scale>
        <p:origin x="1168" y="176"/>
      </p:cViewPr>
      <p:guideLst>
        <p:guide orient="horz" pos="1592"/>
        <p:guide pos="2865"/>
        <p:guide orient="horz" pos="972"/>
        <p:guide pos="2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3736" y="184"/>
      </p:cViewPr>
      <p:guideLst>
        <p:guide orient="horz" pos="2830"/>
        <p:guide pos="21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BF5F8-0ABE-F041-B053-C6E9A0DA689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20791-EC40-7341-8BCC-58405AAD91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 sky is just fascinating. It has been fascinating us for thousands of years. And it is still quite mysterious.</a:t>
            </a:r>
            <a:endParaRPr lang="en-US" altLang="en-US"/>
          </a:p>
          <a:p>
            <a:r>
              <a:rPr lang="en-US" altLang="en-US"/>
              <a:t>How did it start? What is it made of? What is its future? Are we alone?</a:t>
            </a: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Similar to patterns of light at the bottom of a pool. These effects are really small and you need very accurate measurements to estimate weak lensing effects. And for that you need bigger telescopes.</a:t>
            </a: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One of those future big telescopes is LSST. Unique in several aspects.</a:t>
            </a: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If an asteroid moves, that's a transient. If a supernova explodes, that's a transient too.</a:t>
            </a: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Very expensive data collection instrument. A large building will be housing the 350-ton telescope. Only the dome is 30m wide.</a:t>
            </a: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8.4m primary/terciary mirror</a:t>
            </a: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 biggest camera in the world. 3.2 Gpixels. One image is 6.4 GB. You would need 1500 HD TVs to show a single image</a:t>
            </a: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Dedicated optical lines</a:t>
            </a: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DEC and RA - coordinate system</a:t>
            </a:r>
            <a:endParaRPr lang="en-US" altLang="en-US"/>
          </a:p>
          <a:p>
            <a:r>
              <a:rPr lang="en-US" altLang="en-US"/>
              <a:t>The distance can be Euclidian distance or some other measure (e.g. “similarity”).</a:t>
            </a: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 begginings were humble (Christian Huygens)</a:t>
            </a: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Newton's telescope.</a:t>
            </a: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They built larger and larger telescopes, during 17th and 18th centuries.</a:t>
            </a: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 sky is just fascinating. </a:t>
            </a: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 sky is just fascinating. </a:t>
            </a: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The sky is just fascinating. </a:t>
            </a: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Keck Observatory</a:t>
            </a: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 altLang="en-US"/>
              <a:t>This was so fascinating to me when I frist learned about this. How many of you know what this is?</a:t>
            </a: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2"/>
            <a:ext cx="8197998" cy="643302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>
                    <a:lumMod val="8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149929"/>
            <a:ext cx="8197998" cy="3297380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spcAft>
                <a:spcPts val="0"/>
              </a:spcAft>
              <a:buClr>
                <a:srgbClr val="D3002D"/>
              </a:buClr>
              <a:buFontTx/>
              <a:buNone/>
              <a:defRPr sz="2000" b="0" i="0">
                <a:solidFill>
                  <a:schemeClr val="bg1">
                    <a:lumMod val="8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514350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 panose="020B0604020202020204"/>
                <a:cs typeface="Arial" panose="020B0604020202020204"/>
              </a:defRPr>
            </a:lvl2pPr>
            <a:lvl3pPr marL="796925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 panose="020B0604020202020204"/>
                <a:cs typeface="Arial" panose="020B0604020202020204"/>
              </a:defRPr>
            </a:lvl3pPr>
            <a:lvl4pPr marL="1085850" indent="-168275" algn="l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bg1">
                    <a:lumMod val="85000"/>
                  </a:schemeClr>
                </a:solidFill>
                <a:latin typeface="Arial" panose="020B0604020202020204"/>
                <a:cs typeface="Arial" panose="020B0604020202020204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206637" cy="121826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bg1">
                    <a:lumMod val="8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r>
              <a:rPr lang="en-US" dirty="0"/>
              <a:t>for two-line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724891"/>
            <a:ext cx="8206637" cy="2736273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rgbClr val="D9D9D9"/>
                </a:solidFill>
                <a:latin typeface="Arial" panose="020B0604020202020204"/>
                <a:cs typeface="Arial" panose="020B0604020202020204"/>
              </a:defRPr>
            </a:lvl1pPr>
            <a:lvl2pPr marL="514350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>
                <a:solidFill>
                  <a:srgbClr val="D9D9D9"/>
                </a:solidFill>
                <a:latin typeface="Arial" panose="020B0604020202020204"/>
                <a:cs typeface="Arial" panose="020B0604020202020204"/>
              </a:defRPr>
            </a:lvl2pPr>
            <a:lvl3pPr marL="796925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>
                <a:solidFill>
                  <a:srgbClr val="D9D9D9"/>
                </a:solidFill>
                <a:latin typeface="Arial" panose="020B0604020202020204"/>
                <a:cs typeface="Arial" panose="020B0604020202020204"/>
              </a:defRPr>
            </a:lvl3pPr>
            <a:lvl4pPr marL="1085850" indent="-168275" algn="l">
              <a:spcBef>
                <a:spcPts val="0"/>
              </a:spcBef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>
                <a:solidFill>
                  <a:srgbClr val="D9D9D9"/>
                </a:solidFill>
                <a:latin typeface="Arial" panose="020B0604020202020204"/>
                <a:cs typeface="Arial" panose="020B0604020202020204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349516"/>
            <a:ext cx="8196228" cy="689576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000" b="1">
                <a:solidFill>
                  <a:srgbClr val="D9D9D9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Click to add slide 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10940" y="1144623"/>
            <a:ext cx="3941728" cy="427919"/>
          </a:xfrm>
          <a:prstGeom prst="rect">
            <a:avLst/>
          </a:prstGeom>
        </p:spPr>
        <p:txBody>
          <a:bodyPr lIns="0" anchor="b"/>
          <a:lstStyle>
            <a:lvl1pPr marL="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2000" b="1" i="0">
                <a:solidFill>
                  <a:srgbClr val="D9D9D9"/>
                </a:solidFill>
                <a:latin typeface="Arial" panose="020B0604020202020204"/>
                <a:cs typeface="Arial" panose="020B0604020202020204"/>
              </a:defRPr>
            </a:lvl1pPr>
            <a:lvl2pPr marL="3460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 panose="020B0604020202020204"/>
                <a:cs typeface="Arial" panose="020B0604020202020204"/>
              </a:defRPr>
            </a:lvl2pPr>
            <a:lvl3pPr marL="62865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 panose="020B0604020202020204"/>
                <a:cs typeface="Arial" panose="020B0604020202020204"/>
              </a:defRPr>
            </a:lvl3pPr>
            <a:lvl4pPr marL="9175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 panose="020B0604020202020204"/>
                <a:cs typeface="Arial" panose="020B0604020202020204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subhead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52533" y="1144623"/>
            <a:ext cx="4053776" cy="43922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1">
                <a:solidFill>
                  <a:srgbClr val="D9D9D9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subhead 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0779" y="1639096"/>
            <a:ext cx="3941889" cy="2801286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D9D9D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52532" y="1639096"/>
            <a:ext cx="4054475" cy="2801285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D9D9D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D9D9D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30423"/>
            <a:ext cx="9144000" cy="857250"/>
          </a:xfrm>
        </p:spPr>
        <p:txBody>
          <a:bodyPr/>
          <a:lstStyle>
            <a:lvl1pPr>
              <a:defRPr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84430"/>
            <a:ext cx="9144000" cy="1546842"/>
          </a:xfrm>
        </p:spPr>
        <p:txBody>
          <a:bodyPr/>
          <a:lstStyle>
            <a:lvl1pPr marL="0" indent="0" algn="ctr">
              <a:buNone/>
              <a:defRPr sz="2400" spc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fade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197998" cy="62944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122218"/>
            <a:ext cx="8197998" cy="3352799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514350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2pPr>
            <a:lvl3pPr marL="796925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3pPr>
            <a:lvl4pPr marL="1085850" indent="-168275" algn="l"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416571"/>
            <a:ext cx="8206637" cy="1225193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Click to add slide title</a:t>
            </a:r>
            <a:br>
              <a:rPr lang="en-US" dirty="0"/>
            </a:br>
            <a:r>
              <a:rPr lang="en-US" dirty="0"/>
              <a:t>for two-line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10779" y="1738745"/>
            <a:ext cx="8206637" cy="2708564"/>
          </a:xfrm>
          <a:prstGeom prst="rect">
            <a:avLst/>
          </a:prstGeom>
        </p:spPr>
        <p:txBody>
          <a:bodyPr lIns="0"/>
          <a:lstStyle>
            <a:lvl1pPr marL="0" indent="0" algn="l">
              <a:spcBef>
                <a:spcPts val="600"/>
              </a:spcBef>
              <a:buClr>
                <a:srgbClr val="D3002D"/>
              </a:buClr>
              <a:buFontTx/>
              <a:buNone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514350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2pPr>
            <a:lvl3pPr marL="796925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3pPr>
            <a:lvl4pPr marL="1085850" indent="-168275" algn="l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/>
              <a:buChar char="•"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w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0779" y="349515"/>
            <a:ext cx="8196228" cy="66186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40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Click to add slide 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10940" y="1130768"/>
            <a:ext cx="3941728" cy="427919"/>
          </a:xfrm>
          <a:prstGeom prst="rect">
            <a:avLst/>
          </a:prstGeom>
        </p:spPr>
        <p:txBody>
          <a:bodyPr lIns="0" anchor="b"/>
          <a:lstStyle>
            <a:lvl1pPr marL="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2000" b="1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3460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 panose="020B0604020202020204"/>
                <a:cs typeface="Arial" panose="020B0604020202020204"/>
              </a:defRPr>
            </a:lvl2pPr>
            <a:lvl3pPr marL="628650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 panose="020B0604020202020204"/>
                <a:cs typeface="Arial" panose="020B0604020202020204"/>
              </a:defRPr>
            </a:lvl3pPr>
            <a:lvl4pPr marL="917575" indent="0" algn="l">
              <a:spcBef>
                <a:spcPts val="0"/>
              </a:spcBef>
              <a:spcAft>
                <a:spcPts val="600"/>
              </a:spcAft>
              <a:buClr>
                <a:srgbClr val="D3002D"/>
              </a:buClr>
              <a:buFontTx/>
              <a:buNone/>
              <a:defRPr sz="1600" b="0" i="0">
                <a:solidFill>
                  <a:srgbClr val="7F7F7F"/>
                </a:solidFill>
                <a:latin typeface="Arial" panose="020B0604020202020204"/>
                <a:cs typeface="Arial" panose="020B0604020202020204"/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subhead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52533" y="1130768"/>
            <a:ext cx="4053776" cy="439229"/>
          </a:xfrm>
          <a:prstGeom prst="rect">
            <a:avLst/>
          </a:prstGeom>
        </p:spPr>
        <p:txBody>
          <a:bodyPr lIns="0" anchor="b"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="1">
                <a:solidFill>
                  <a:srgbClr val="262626"/>
                </a:solidFill>
              </a:defRPr>
            </a:lvl1pPr>
            <a:lvl2pPr marL="4572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Tx/>
              <a:buNone/>
              <a:defRPr sz="20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subhead 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0779" y="1625241"/>
            <a:ext cx="3941889" cy="2801286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52532" y="1625241"/>
            <a:ext cx="4054475" cy="2801285"/>
          </a:xfrm>
          <a:prstGeom prst="rect">
            <a:avLst/>
          </a:prstGeom>
        </p:spPr>
        <p:txBody>
          <a:bodyPr lIns="0"/>
          <a:lstStyle>
            <a:lvl1pPr marL="0" indent="182880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1pPr>
            <a:lvl2pPr marL="18288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2pPr>
            <a:lvl3pPr marL="36576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3pPr>
            <a:lvl4pPr marL="54864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4pPr>
            <a:lvl5pPr marL="731520" indent="182880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342" y="2166035"/>
            <a:ext cx="8169021" cy="1371808"/>
          </a:xfrm>
          <a:prstGeom prst="rect">
            <a:avLst/>
          </a:prstGeom>
        </p:spPr>
        <p:txBody>
          <a:bodyPr lIns="54864" anchor="ctr"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insert presentation title here</a:t>
            </a:r>
            <a:endParaRPr lang="en-US" dirty="0"/>
          </a:p>
          <a:p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3550" y="1692275"/>
            <a:ext cx="8169275" cy="3362325"/>
          </a:xfrm>
        </p:spPr>
        <p:txBody>
          <a:bodyPr/>
          <a:lstStyle/>
          <a:p>
            <a:r>
              <a:rPr lang="en-US" dirty="0"/>
              <a:t>Using Spark for crunching astronomical data on the LSST scale</a:t>
            </a:r>
            <a:endParaRPr lang="en-US" dirty="0"/>
          </a:p>
          <a:p>
            <a:endParaRPr lang="en-US" dirty="0"/>
          </a:p>
          <a:p>
            <a:r>
              <a:rPr lang="en-US" altLang="en-US" sz="2000" dirty="0"/>
              <a:t>Petar Zečević</a:t>
            </a:r>
            <a:endParaRPr lang="en-US" altLang="en-US" sz="2000" dirty="0"/>
          </a:p>
          <a:p>
            <a:r>
              <a:rPr lang="en-US" altLang="en-US" sz="2000" dirty="0"/>
              <a:t>     SV Group</a:t>
            </a:r>
            <a:endParaRPr lang="en-US" altLang="en-US" sz="2000" dirty="0"/>
          </a:p>
          <a:p>
            <a:r>
              <a:rPr lang="en-US" altLang="en-US" sz="2000" dirty="0"/>
              <a:t>     University of Zagreb</a:t>
            </a:r>
            <a:endParaRPr lang="en-US" altLang="en-US" sz="2000" dirty="0"/>
          </a:p>
          <a:p>
            <a:r>
              <a:rPr lang="en-US" altLang="en-US" sz="2000" dirty="0"/>
              <a:t>     DiRAC Institute @ University of Washington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-1905"/>
            <a:ext cx="6066155" cy="45497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30" y="-1905"/>
            <a:ext cx="6743065" cy="4550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1243330" y="17780"/>
            <a:ext cx="6840220" cy="4520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75" y="67310"/>
            <a:ext cx="3333750" cy="18757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Strong lensing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2269490" y="3441065"/>
            <a:ext cx="156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b="1">
                <a:solidFill>
                  <a:srgbClr val="FF0000"/>
                </a:solidFill>
              </a:rPr>
              <a:t>Einstein ring</a:t>
            </a:r>
            <a:endParaRPr lang="en-US" altLang="en-US" b="1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77870" y="3169920"/>
            <a:ext cx="378460" cy="3289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Weak lensing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5645" y="1132840"/>
            <a:ext cx="4121150" cy="308927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79400" y="1082675"/>
            <a:ext cx="4112895" cy="32975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Enter LSST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510779" y="1155009"/>
            <a:ext cx="8197998" cy="32973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Large Scale Survey Telescope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It is “wide” and “deep”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Largest camera in the world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Will continuously observe the night sky during 10 years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Produce the first “video of the Universe” in history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To start full science operations in 2023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LSST's goals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510779" y="1155009"/>
            <a:ext cx="8197998" cy="32973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What are dark matter and dark energy?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Make a catalogue of solar system objects, including potentially dangerous asteroids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Track transients (alerts)</a:t>
            </a:r>
            <a:endParaRPr lang="en-US" alt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Study structure and formation of the Milky Way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600" dirty="0"/>
              <a:t>LSST - a very expensive instrument</a:t>
            </a:r>
            <a:endParaRPr lang="en-US" altLang="en-US" sz="3600" dirty="0"/>
          </a:p>
        </p:txBody>
      </p:sp>
      <p:pic>
        <p:nvPicPr>
          <p:cNvPr id="2" name="Espace réservé du contenu 3" descr="Telescope-cutaway-labels_1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 rot="10800000" flipH="1" flipV="1">
            <a:off x="2345055" y="1059815"/>
            <a:ext cx="4528820" cy="33978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600" dirty="0">
                <a:sym typeface="+mn-ea"/>
              </a:rPr>
              <a:t>LSST - a very expensive instrument</a:t>
            </a:r>
            <a:endParaRPr lang="en-US" altLang="en-US" sz="3600" dirty="0">
              <a:sym typeface="+mn-ea"/>
            </a:endParaRPr>
          </a:p>
        </p:txBody>
      </p:sp>
      <p:pic>
        <p:nvPicPr>
          <p:cNvPr id="2" name="Espace réservé du contenu 3" descr="20180410_103713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2345055" y="1059815"/>
            <a:ext cx="4528820" cy="33978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600" dirty="0">
                <a:sym typeface="+mn-ea"/>
              </a:rPr>
              <a:t>LSST - a very expensive instrument</a:t>
            </a:r>
            <a:endParaRPr lang="en-US" altLang="en-US" sz="3600" dirty="0">
              <a:sym typeface="+mn-ea"/>
            </a:endParaRPr>
          </a:p>
        </p:txBody>
      </p:sp>
      <p:pic>
        <p:nvPicPr>
          <p:cNvPr id="2" name="Espace réservé du contenu 3" descr="Glassloading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2070100" y="1059815"/>
            <a:ext cx="5079365" cy="3387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600" dirty="0">
                <a:sym typeface="+mn-ea"/>
              </a:rPr>
              <a:t>LSST - a very expensive instrument</a:t>
            </a:r>
            <a:endParaRPr lang="en-US" altLang="en-US" sz="3600" dirty="0">
              <a:sym typeface="+mn-ea"/>
            </a:endParaRPr>
          </a:p>
        </p:txBody>
      </p:sp>
      <p:pic>
        <p:nvPicPr>
          <p:cNvPr id="2" name="Espace réservé du contenu 3" descr="Camera_Layout-full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254000" y="1059815"/>
            <a:ext cx="5255895" cy="33877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644515" y="1040130"/>
            <a:ext cx="302514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bg1"/>
                </a:solidFill>
              </a:rPr>
              <a:t>3.2 Gpixel images</a:t>
            </a:r>
            <a:endParaRPr lang="en-US" altLang="en-US" b="1">
              <a:solidFill>
                <a:schemeClr val="bg1"/>
              </a:solidFill>
            </a:endParaRPr>
          </a:p>
          <a:p>
            <a:pPr marL="285750" indent="-285750">
              <a:buClr>
                <a:srgbClr val="D3002D"/>
              </a:buClr>
              <a:buFont typeface="Arial" panose="020B0604020202020204" pitchFamily="34" charset="0"/>
              <a:buChar char="•"/>
            </a:pPr>
            <a:endParaRPr lang="en-US" altLang="en-US" b="1">
              <a:solidFill>
                <a:schemeClr val="bg1"/>
              </a:solidFill>
            </a:endParaRPr>
          </a:p>
          <a:p>
            <a:pPr marL="285750" indent="-28575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bg1"/>
                </a:solidFill>
              </a:rPr>
              <a:t>6.4 GB (1500 HD TVs)</a:t>
            </a:r>
            <a:endParaRPr lang="en-US" altLang="en-US" b="1">
              <a:solidFill>
                <a:schemeClr val="bg1"/>
              </a:solidFill>
            </a:endParaRPr>
          </a:p>
          <a:p>
            <a:pPr marL="285750" indent="-285750">
              <a:buClr>
                <a:srgbClr val="D3002D"/>
              </a:buClr>
              <a:buFont typeface="Arial" panose="020B0604020202020204" pitchFamily="34" charset="0"/>
              <a:buChar char="•"/>
            </a:pPr>
            <a:endParaRPr lang="en-US" altLang="en-US" b="1">
              <a:solidFill>
                <a:schemeClr val="bg1"/>
              </a:solidFill>
            </a:endParaRPr>
          </a:p>
          <a:p>
            <a:pPr marL="285750" indent="-28575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b="1">
                <a:solidFill>
                  <a:schemeClr val="bg1"/>
                </a:solidFill>
              </a:rPr>
              <a:t>A new image every 20 s</a:t>
            </a:r>
            <a:endParaRPr lang="en-US" alt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About me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CTO at SV Group</a:t>
            </a:r>
            <a:r>
              <a:rPr lang="" altLang="en-US" dirty="0">
                <a:solidFill>
                  <a:schemeClr val="bg1"/>
                </a:solidFill>
              </a:rPr>
              <a:t>, Zagreb, Croatia</a:t>
            </a:r>
            <a:endParaRPr lang="en-US" altLang="en-US" dirty="0">
              <a:solidFill>
                <a:schemeClr val="bg1"/>
              </a:solidFill>
            </a:endParaRPr>
          </a:p>
          <a:p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PhD (CS) student at University of Zagreb</a:t>
            </a:r>
            <a:endParaRPr lang="en-US" altLang="en-US" dirty="0">
              <a:solidFill>
                <a:schemeClr val="bg1"/>
              </a:solidFill>
            </a:endParaRPr>
          </a:p>
          <a:p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Visiting fellow at DiRAC institute, University of Washington</a:t>
            </a:r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600" dirty="0">
                <a:sym typeface="+mn-ea"/>
              </a:rPr>
              <a:t>LSST - a very expensive instrument</a:t>
            </a:r>
            <a:endParaRPr lang="en-US" altLang="en-US" sz="3600" dirty="0">
              <a:sym typeface="+mn-ea"/>
            </a:endParaRPr>
          </a:p>
        </p:txBody>
      </p:sp>
      <p:pic>
        <p:nvPicPr>
          <p:cNvPr id="2" name="Espace réservé du contenu 3" descr="AMLIGHTLinks-100G_March2018_b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3144520" y="1059815"/>
            <a:ext cx="2930525" cy="33870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LSST in numbers</a:t>
            </a:r>
            <a:endParaRPr lang="en-US" altLang="en-US" dirty="0"/>
          </a:p>
        </p:txBody>
      </p:sp>
      <p:graphicFrame>
        <p:nvGraphicFramePr>
          <p:cNvPr id="6" name="Content Placeholder 5"/>
          <p:cNvGraphicFramePr/>
          <p:nvPr>
            <p:ph idx="12"/>
          </p:nvPr>
        </p:nvGraphicFramePr>
        <p:xfrm>
          <a:off x="2076450" y="1108710"/>
          <a:ext cx="499046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485"/>
                <a:gridCol w="187198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Metric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Amount</a:t>
                      </a:r>
                      <a:endParaRPr lang="en-US" altLang="en-US" b="1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Number of detections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7 trillion</a:t>
                      </a:r>
                      <a:endParaRPr lang="en-US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Number of objects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37 billion</a:t>
                      </a:r>
                      <a:endParaRPr lang="en-US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Nightly alert rate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10 million</a:t>
                      </a:r>
                      <a:endParaRPr lang="en-US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Nightly data rate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15 TB</a:t>
                      </a:r>
                      <a:endParaRPr lang="en-US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Alert latency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60 seconds</a:t>
                      </a:r>
                      <a:endParaRPr lang="en-US" altLang="en-US"/>
                    </a:p>
                  </a:txBody>
                  <a:tcPr/>
                </a:tc>
              </a:tr>
              <a:tr h="330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Total images after 10 yrs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50 PB</a:t>
                      </a:r>
                      <a:endParaRPr lang="en-US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b="1"/>
                        <a:t>Total data after 10 yrs</a:t>
                      </a:r>
                      <a:endParaRPr lang="en-US" altLang="en-US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/>
                        <a:t>83 PB</a:t>
                      </a:r>
                      <a:endParaRPr lang="en-US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360680" y="4098290"/>
            <a:ext cx="4432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400" b="1">
                <a:solidFill>
                  <a:srgbClr val="FFC000"/>
                </a:solidFill>
              </a:rPr>
              <a:t>Stored in a queryable catalog</a:t>
            </a:r>
            <a:endParaRPr lang="en-US" altLang="en-US" sz="24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Astronomical catalogs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/>
        <p:txBody>
          <a:bodyPr/>
          <a:p>
            <a:r>
              <a:rPr lang="en-US" altLang="en-US"/>
              <a:t>Just (big!) databases</a:t>
            </a:r>
            <a:endParaRPr lang="en-US" altLang="en-US"/>
          </a:p>
          <a:p>
            <a:r>
              <a:rPr lang="en-US" altLang="en-US"/>
              <a:t>Each row corresponds to a detection or an object (star/galaxy/asteroid)</a:t>
            </a:r>
            <a:endParaRPr lang="en-US" altLang="en-US"/>
          </a:p>
          <a:p>
            <a:r>
              <a:rPr lang="en-US" altLang="en-US"/>
              <a:t>Producing catalogs from images is </a:t>
            </a:r>
            <a:r>
              <a:rPr lang="en-US" altLang="en-US" b="1"/>
              <a:t>not trivial</a:t>
            </a:r>
            <a:r>
              <a:rPr lang="en-US" altLang="en-US"/>
              <a:t> - non-exhaustive list of problems (for </a:t>
            </a:r>
            <a:r>
              <a:rPr lang="en-US" altLang="en-US" b="1"/>
              <a:t>software</a:t>
            </a:r>
            <a:r>
              <a:rPr lang="en-US" altLang="en-US"/>
              <a:t> to solve):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background estimation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PSF estimation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object detection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image co-addition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deblending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Science based on catalogs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r>
              <a:rPr lang="en-US" altLang="en-US"/>
              <a:t>Once a catalog is available, astronomers “ask” all kinds of questions</a:t>
            </a:r>
            <a:endParaRPr lang="en-US" altLang="en-US"/>
          </a:p>
          <a:p>
            <a:r>
              <a:rPr lang="en-US" altLang="en-US"/>
              <a:t>The traditional paradigm: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Subset (filter data using a catalog SQL interface online)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91655" y="2258695"/>
            <a:ext cx="2125980" cy="19913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640" y="2554605"/>
            <a:ext cx="2118360" cy="1794510"/>
          </a:xfrm>
          <a:prstGeom prst="rect">
            <a:avLst/>
          </a:prstGeom>
        </p:spPr>
      </p:pic>
      <p:pic>
        <p:nvPicPr>
          <p:cNvPr id="6" name="Picture 2" descr="http://www.sdss.org/includes/sideimages/fos_dr6_mark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15" y="3026410"/>
            <a:ext cx="3069590" cy="1525270"/>
          </a:xfrm>
          <a:prstGeom prst="roundRect">
            <a:avLst>
              <a:gd name="adj" fmla="val 95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 Box 6"/>
          <p:cNvSpPr txBox="1"/>
          <p:nvPr/>
        </p:nvSpPr>
        <p:spPr>
          <a:xfrm>
            <a:off x="419735" y="2284095"/>
            <a:ext cx="39497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bg1">
                    <a:lumMod val="85000"/>
                  </a:schemeClr>
                </a:solidFill>
                <a:sym typeface="+mn-ea"/>
              </a:rPr>
              <a:t>Download data locally</a:t>
            </a:r>
            <a:endParaRPr lang="en-US" altLang="en-US" sz="2000">
              <a:solidFill>
                <a:schemeClr val="bg1">
                  <a:lumMod val="85000"/>
                </a:schemeClr>
              </a:solidFill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6720" y="2647950"/>
            <a:ext cx="33185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bg1">
                    <a:lumMod val="85000"/>
                  </a:schemeClr>
                </a:solidFill>
                <a:sym typeface="+mn-ea"/>
              </a:rPr>
              <a:t>Analyze (usually Python)</a:t>
            </a:r>
            <a:endParaRPr lang="en-US" altLang="en-US" sz="2000">
              <a:solidFill>
                <a:schemeClr val="bg1">
                  <a:lumMod val="85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Traditional doesn't scale well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r>
              <a:rPr lang="en-US" altLang="en-US"/>
              <a:t>LSST will provide </a:t>
            </a:r>
            <a:r>
              <a:rPr lang="en-US"/>
              <a:t>a “cloud service” called </a:t>
            </a:r>
            <a:r>
              <a:rPr lang="en-US" i="1"/>
              <a:t>LSST Science Platform </a:t>
            </a:r>
            <a:r>
              <a:rPr lang="en-US"/>
              <a:t>for analyzing the data using Jupyter notebooks and other tools (bringing the code to the data)</a:t>
            </a:r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426720" y="2291080"/>
            <a:ext cx="69094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chemeClr val="bg1">
                    <a:lumMod val="85000"/>
                  </a:schemeClr>
                </a:solidFill>
                <a:sym typeface="+mn-ea"/>
              </a:rPr>
              <a:t>However, astronomers often want to:</a:t>
            </a:r>
            <a:endParaRPr lang="en-US" altLang="en-US" sz="2000">
              <a:solidFill>
                <a:schemeClr val="bg1">
                  <a:lumMod val="85000"/>
                </a:schemeClr>
              </a:solidFill>
              <a:sym typeface="+mn-ea"/>
            </a:endParaRPr>
          </a:p>
          <a:p>
            <a:pPr marL="342900" indent="-34290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bg1">
                    <a:lumMod val="85000"/>
                  </a:schemeClr>
                </a:solidFill>
                <a:sym typeface="+mn-ea"/>
              </a:rPr>
              <a:t>Combine multiple catalogs (cross-match them)</a:t>
            </a:r>
            <a:endParaRPr lang="en-US" altLang="en-US" sz="2000">
              <a:solidFill>
                <a:schemeClr val="bg1">
                  <a:lumMod val="85000"/>
                </a:schemeClr>
              </a:solidFill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34975" y="2739390"/>
            <a:ext cx="69094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en-US" altLang="en-US" sz="2000">
              <a:solidFill>
                <a:schemeClr val="bg1">
                  <a:lumMod val="85000"/>
                </a:schemeClr>
              </a:solidFill>
              <a:sym typeface="+mn-ea"/>
            </a:endParaRPr>
          </a:p>
          <a:p>
            <a:pPr marL="342900" indent="-342900">
              <a:buClr>
                <a:srgbClr val="D3002D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bg1">
                    <a:lumMod val="85000"/>
                  </a:schemeClr>
                </a:solidFill>
                <a:sym typeface="+mn-ea"/>
              </a:rPr>
              <a:t>Work on the full dataset</a:t>
            </a:r>
            <a:endParaRPr lang="en-US" altLang="en-US" sz="2000">
              <a:solidFill>
                <a:schemeClr val="bg1">
                  <a:lumMod val="85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Enter AXS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r>
              <a:rPr lang="en-US" altLang="en-US"/>
              <a:t> Astronomy eXtensions for Spark</a:t>
            </a:r>
            <a:endParaRPr lang="en-US" altLang="en-US"/>
          </a:p>
          <a:p>
            <a:r>
              <a:rPr lang="en-US" altLang="en-US"/>
              <a:t> DiRAC institute @ UW saw the need for next generation astronomical analysis tool</a:t>
            </a:r>
            <a:endParaRPr lang="en-US" altLang="en-US"/>
          </a:p>
          <a:p>
            <a:r>
              <a:rPr lang="en-US" altLang="en-US"/>
              <a:t> Efficient cross-matching</a:t>
            </a:r>
            <a:endParaRPr lang="en-US" altLang="en-US"/>
          </a:p>
          <a:p>
            <a:r>
              <a:rPr lang="en-US" altLang="en-US"/>
              <a:t> Based on industry standards (Apache Spark)</a:t>
            </a:r>
            <a:endParaRPr lang="en-US" altLang="en-US"/>
          </a:p>
          <a:p>
            <a:r>
              <a:rPr lang="en-US" altLang="en-US"/>
              <a:t> Provides simple (but powerful) astronomical API extensions</a:t>
            </a:r>
            <a:endParaRPr lang="en-US" altLang="en-US"/>
          </a:p>
          <a:p>
            <a:r>
              <a:rPr lang="en-US" altLang="en-US"/>
              <a:t> Easy to use on-premises or in the cloud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history: LSD by Mario Jurić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r>
              <a:rPr lang="en-US" altLang="en-US"/>
              <a:t> Tool for querying, cross-matching and analysis of positionally or temporally indexed datasets</a:t>
            </a:r>
            <a:endParaRPr lang="en-US" altLang="en-US"/>
          </a:p>
          <a:p>
            <a:r>
              <a:rPr lang="en-US" altLang="en-US"/>
              <a:t> Inspired by Google's BigTable and MapReduce papers</a:t>
            </a:r>
            <a:endParaRPr lang="en-US" altLang="en-US"/>
          </a:p>
          <a:p>
            <a:r>
              <a:rPr lang="en-US" altLang="en-US"/>
              <a:t> However it has some shortcomings: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Fixed data partitioning (significant data skew)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Time-partitioning problematic (most queries do not slice by time)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Not resilient to worker failures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Contains a lot of custom solutions for functionalities that are common today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Cross-matching of two catalogs</a:t>
            </a:r>
            <a:endParaRPr lang="en-US" altLang="en-US" dirty="0"/>
          </a:p>
        </p:txBody>
      </p:sp>
      <p:pic>
        <p:nvPicPr>
          <p:cNvPr id="2" name="Content Placeholder 1" descr="cross-match-example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155575" y="1059815"/>
            <a:ext cx="4643120" cy="32975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Box 2"/>
          <p:cNvSpPr txBox="1"/>
          <p:nvPr/>
        </p:nvSpPr>
        <p:spPr>
          <a:xfrm>
            <a:off x="4937125" y="4050030"/>
            <a:ext cx="30035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FFC000"/>
                </a:solidFill>
              </a:rPr>
              <a:t>DEC and RA coordinates</a:t>
            </a:r>
            <a:endParaRPr lang="en-US" altLang="en-US" sz="2000">
              <a:solidFill>
                <a:srgbClr val="FFC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09060" y="4154170"/>
            <a:ext cx="1026795" cy="7810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5460365" y="2526665"/>
            <a:ext cx="31159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000">
                <a:solidFill>
                  <a:srgbClr val="FFC000"/>
                </a:solidFill>
              </a:rPr>
              <a:t>Search perimeter </a:t>
            </a:r>
            <a:endParaRPr lang="en-US" altLang="en-US" sz="2000">
              <a:solidFill>
                <a:srgbClr val="FFC000"/>
              </a:solidFill>
            </a:endParaRPr>
          </a:p>
          <a:p>
            <a:r>
              <a:rPr lang="en-US" altLang="en-US" sz="2000">
                <a:solidFill>
                  <a:srgbClr val="FFC000"/>
                </a:solidFill>
              </a:rPr>
              <a:t>    (can also use similarity)</a:t>
            </a:r>
            <a:endParaRPr lang="en-US" altLang="en-US" sz="200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09060" y="2985135"/>
            <a:ext cx="1742440" cy="53848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5469255" y="1441450"/>
            <a:ext cx="10991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000">
                <a:solidFill>
                  <a:srgbClr val="FFC000"/>
                </a:solidFill>
              </a:rPr>
              <a:t>A match</a:t>
            </a:r>
            <a:endParaRPr lang="en-US" altLang="en-US" sz="2000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404995" y="1597025"/>
            <a:ext cx="1055370" cy="355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data partitioning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r>
              <a:rPr lang="en-US" altLang="en-US"/>
              <a:t>Data partitioning is at the root of AXS' efficient cross-matching</a:t>
            </a:r>
            <a:endParaRPr lang="en-US" altLang="en-US"/>
          </a:p>
          <a:p>
            <a:r>
              <a:rPr lang="en-US" altLang="en-US"/>
              <a:t>Based on (late) Jim Gray's “zones algorithm” (Microsoft research)</a:t>
            </a:r>
            <a:endParaRPr lang="en-US" altLang="en-US"/>
          </a:p>
          <a:p>
            <a:r>
              <a:rPr lang="en-US" altLang="en-US">
                <a:sym typeface="+mn-ea"/>
              </a:rPr>
              <a:t>Sky divided into horizontal “zones” of a certain height</a:t>
            </a:r>
            <a:endParaRPr lang="en-US" altLang="en-US"/>
          </a:p>
          <a:p>
            <a:r>
              <a:rPr lang="en-US" altLang="en-US"/>
              <a:t>Adapted for distributed architectures</a:t>
            </a:r>
            <a:endParaRPr lang="en-US" altLang="en-US"/>
          </a:p>
          <a:p>
            <a:r>
              <a:rPr lang="en-US" altLang="en-US"/>
              <a:t>Data stored in Parquet files</a:t>
            </a:r>
            <a:endParaRPr lang="en-US" altLang="en-US"/>
          </a:p>
          <a:p>
            <a:r>
              <a:rPr lang="en-US" altLang="en-US"/>
              <a:t>     bucketed by zone</a:t>
            </a:r>
            <a:endParaRPr lang="en-US" altLang="en-US"/>
          </a:p>
          <a:p>
            <a:r>
              <a:rPr lang="en-US" altLang="en-US"/>
              <a:t>     sorted by zone and ra columns</a:t>
            </a:r>
            <a:endParaRPr lang="en-US" altLang="en-US"/>
          </a:p>
          <a:p>
            <a:r>
              <a:rPr lang="en-US" altLang="en-US"/>
              <a:t>     data from zone borders duplicated to the zone below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data partitioning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918970" y="1059815"/>
            <a:ext cx="5354320" cy="34696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en-US"/>
          </a:p>
        </p:txBody>
      </p:sp>
      <p:pic>
        <p:nvPicPr>
          <p:cNvPr id="2" name="Content Placeholder 1" descr="zones.buckets.svg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2292985" y="1270000"/>
            <a:ext cx="4632960" cy="305689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About me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 descr="SparkInAction-cover"/>
          <p:cNvPicPr>
            <a:picLocks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059555" y="572770"/>
            <a:ext cx="3114040" cy="3909060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/>
        </p:nvSpPr>
        <p:spPr>
          <a:xfrm>
            <a:off x="510779" y="1149929"/>
            <a:ext cx="8197998" cy="3297380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D3002D"/>
              </a:buClr>
              <a:buFontTx/>
              <a:buNone/>
              <a:defRPr sz="2000" b="0" i="0" kern="120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1pPr>
            <a:lvl2pPr marL="514350" indent="-168275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 kern="120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2pPr>
            <a:lvl3pPr marL="796925" indent="-168275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 kern="120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3pPr>
            <a:lvl4pPr marL="1085850" indent="-168275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1">
                  <a:lumMod val="85000"/>
                </a:schemeClr>
              </a:buClr>
              <a:buFont typeface="Arial" panose="020B0604020202020204"/>
              <a:buChar char="•"/>
              <a:defRPr sz="1600" b="0" i="0" kern="120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+mn-ea"/>
                <a:cs typeface="Arial" panose="020B0604020202020204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Author of </a:t>
            </a:r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Spark in Action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b="1" dirty="0">
                <a:solidFill>
                  <a:schemeClr val="bg1"/>
                </a:solidFill>
              </a:rPr>
              <a:t>P.S.: Ping me if you</a:t>
            </a:r>
            <a:endParaRPr lang="en-US" altLang="en-US" b="1" dirty="0">
              <a:solidFill>
                <a:schemeClr val="bg1"/>
              </a:solidFill>
            </a:endParaRPr>
          </a:p>
          <a:p>
            <a:r>
              <a:rPr lang="en-US" altLang="en-US" b="1" dirty="0">
                <a:solidFill>
                  <a:schemeClr val="bg1"/>
                </a:solidFill>
              </a:rPr>
              <a:t>need a Spark course</a:t>
            </a:r>
            <a:endParaRPr lang="en-US" altLang="en-US" b="1" dirty="0">
              <a:solidFill>
                <a:schemeClr val="bg1"/>
              </a:solidFill>
            </a:endParaRPr>
          </a:p>
          <a:p>
            <a:r>
              <a:rPr lang="en-US" altLang="en-US" b="1" dirty="0">
                <a:solidFill>
                  <a:schemeClr val="bg1"/>
                </a:solidFill>
              </a:rPr>
              <a:t>for your team !</a:t>
            </a:r>
            <a:endParaRPr lang="en-US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- optimal joins</a:t>
            </a:r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676400" y="1059815"/>
            <a:ext cx="5850255" cy="34512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en-US"/>
          </a:p>
        </p:txBody>
      </p:sp>
      <p:pic>
        <p:nvPicPr>
          <p:cNvPr id="6" name="Content Placeholder 5" descr="SMJ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1889760" y="1174115"/>
            <a:ext cx="5438775" cy="32480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- optimal joins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2935" y="1057910"/>
            <a:ext cx="3186430" cy="3432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7259" y="262902"/>
            <a:ext cx="8197998" cy="643302"/>
          </a:xfrm>
        </p:spPr>
        <p:txBody>
          <a:bodyPr/>
          <a:lstStyle/>
          <a:p>
            <a:r>
              <a:rPr lang="en-US" altLang="en-US" dirty="0"/>
              <a:t>Epsilon join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87020" y="928370"/>
            <a:ext cx="3895725" cy="35839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en-US"/>
          </a:p>
        </p:txBody>
      </p:sp>
      <p:pic>
        <p:nvPicPr>
          <p:cNvPr id="2" name="Content Placeholder 1" descr="smj-1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631825" y="1118870"/>
            <a:ext cx="3217545" cy="32975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Box 4"/>
          <p:cNvSpPr txBox="1"/>
          <p:nvPr/>
        </p:nvSpPr>
        <p:spPr>
          <a:xfrm>
            <a:off x="4340225" y="2414270"/>
            <a:ext cx="4539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>
                <a:solidFill>
                  <a:srgbClr val="FFFF00"/>
                </a:solidFill>
              </a:rPr>
              <a:t>SPARK-24020: Sort-merge join</a:t>
            </a:r>
            <a:endParaRPr lang="en-US" altLang="en-US" sz="2000" b="1">
              <a:solidFill>
                <a:srgbClr val="FFFF00"/>
              </a:solidFill>
            </a:endParaRPr>
          </a:p>
          <a:p>
            <a:r>
              <a:rPr lang="en-US" altLang="en-US" sz="2000" b="1">
                <a:solidFill>
                  <a:srgbClr val="FFFF00"/>
                </a:solidFill>
              </a:rPr>
              <a:t>optimization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406265" y="906145"/>
            <a:ext cx="4539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US" sz="1600" b="1">
                <a:solidFill>
                  <a:schemeClr val="bg1"/>
                </a:solidFill>
              </a:rPr>
              <a:t>SELECT ... FROM TA, TB</a:t>
            </a:r>
            <a:endParaRPr lang="" altLang="en-US" sz="1600" b="1">
              <a:solidFill>
                <a:schemeClr val="bg1"/>
              </a:solidFill>
            </a:endParaRPr>
          </a:p>
          <a:p>
            <a:r>
              <a:rPr lang="" altLang="en-US" sz="1600" b="1">
                <a:solidFill>
                  <a:schemeClr val="bg1"/>
                </a:solidFill>
              </a:rPr>
              <a:t>WHERE TA.zone = TB.zone </a:t>
            </a:r>
            <a:endParaRPr lang="" altLang="en-US" sz="1600" b="1">
              <a:solidFill>
                <a:schemeClr val="bg1"/>
              </a:solidFill>
            </a:endParaRPr>
          </a:p>
          <a:p>
            <a:r>
              <a:rPr lang="" altLang="en-US" sz="1600" b="1">
                <a:solidFill>
                  <a:schemeClr val="bg1"/>
                </a:solidFill>
              </a:rPr>
              <a:t>AND TA.ra BETWEEN TB.ra - e AND TB.ra + e</a:t>
            </a:r>
            <a:endParaRPr lang="" altLang="en-U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0540" y="416560"/>
            <a:ext cx="8430895" cy="643255"/>
          </a:xfrm>
        </p:spPr>
        <p:txBody>
          <a:bodyPr/>
          <a:lstStyle/>
          <a:p>
            <a:r>
              <a:rPr lang="en-US" dirty="0"/>
              <a:t>Other aproaches</a:t>
            </a:r>
            <a:endParaRPr 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168275" y="1149985"/>
            <a:ext cx="8197850" cy="1272540"/>
          </a:xfrm>
        </p:spPr>
        <p:txBody>
          <a:bodyPr/>
          <a:p>
            <a:r>
              <a:rPr lang="en-US" altLang="en-US"/>
              <a:t>Other systems use                               </a:t>
            </a:r>
            <a:endParaRPr lang="en-US" altLang="en-US"/>
          </a:p>
          <a:p>
            <a:r>
              <a:rPr lang="en-US" altLang="en-US"/>
              <a:t>                                                               HEALPix</a:t>
            </a: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or Hierarchical Triangular Mesh (HTM)</a:t>
            </a: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5796915" y="1299845"/>
            <a:ext cx="2911475" cy="283781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5035" y="1451610"/>
            <a:ext cx="2531110" cy="251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" y="3076575"/>
            <a:ext cx="5006340" cy="96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- Performance results</a:t>
            </a:r>
            <a:endParaRPr lang="en-US" altLang="en-US" dirty="0"/>
          </a:p>
        </p:txBody>
      </p:sp>
      <p:pic>
        <p:nvPicPr>
          <p:cNvPr id="2" name="Content Placeholder 1" descr="crossmatch-perf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178435" y="1059815"/>
            <a:ext cx="4786630" cy="32975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 Box 2"/>
          <p:cNvSpPr txBox="1"/>
          <p:nvPr/>
        </p:nvSpPr>
        <p:spPr>
          <a:xfrm>
            <a:off x="5113020" y="1011555"/>
            <a:ext cx="3929380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>
                <a:solidFill>
                  <a:schemeClr val="bg1"/>
                </a:solidFill>
              </a:rPr>
              <a:t>Gaia (1.7 B) x SDSS (800 M)</a:t>
            </a:r>
            <a:endParaRPr lang="en-US" altLang="en-US">
              <a:solidFill>
                <a:schemeClr val="bg1"/>
              </a:solidFill>
            </a:endParaRPr>
          </a:p>
          <a:p>
            <a:r>
              <a:rPr lang="en-US" altLang="en-US">
                <a:solidFill>
                  <a:schemeClr val="bg1"/>
                </a:solidFill>
              </a:rPr>
              <a:t>    </a:t>
            </a:r>
            <a:r>
              <a:rPr lang="en-US" altLang="en-US">
                <a:solidFill>
                  <a:srgbClr val="FFFF00"/>
                </a:solidFill>
              </a:rPr>
              <a:t>37s warm (148s cold)</a:t>
            </a:r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r>
              <a:rPr lang="en-US" altLang="en-US">
                <a:solidFill>
                  <a:schemeClr val="bg1"/>
                </a:solidFill>
              </a:rPr>
              <a:t>Gaia (1.7 B) x ZTF (2.9 B)</a:t>
            </a:r>
            <a:endParaRPr lang="en-US" altLang="en-US">
              <a:solidFill>
                <a:schemeClr val="bg1"/>
              </a:solidFill>
            </a:endParaRPr>
          </a:p>
          <a:p>
            <a:r>
              <a:rPr lang="en-US" altLang="en-US">
                <a:solidFill>
                  <a:schemeClr val="bg1"/>
                </a:solidFill>
              </a:rPr>
              <a:t>    </a:t>
            </a:r>
            <a:r>
              <a:rPr lang="en-US" altLang="en-US">
                <a:solidFill>
                  <a:srgbClr val="FFFF00"/>
                </a:solidFill>
              </a:rPr>
              <a:t>39s warm (315s cold)</a:t>
            </a:r>
            <a:endParaRPr lang="en-US" altLang="en-US">
              <a:solidFill>
                <a:schemeClr val="bg1"/>
              </a:solidFill>
            </a:endParaRPr>
          </a:p>
          <a:p>
            <a:endParaRPr lang="en-US" altLang="en-US">
              <a:solidFill>
                <a:schemeClr val="bg1"/>
              </a:solidFill>
            </a:endParaRPr>
          </a:p>
          <a:p>
            <a:r>
              <a:rPr lang="en-US" altLang="en-US">
                <a:solidFill>
                  <a:schemeClr val="bg1"/>
                </a:solidFill>
              </a:rPr>
              <a:t>(Tests run on a single large machine)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API</a:t>
            </a:r>
            <a:endParaRPr lang="en-US" altLang="en-US" dirty="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2073275" y="1149985"/>
            <a:ext cx="5071745" cy="3297555"/>
          </a:xfrm>
          <a:prstGeom prst="roundRect">
            <a:avLst>
              <a:gd name="adj" fmla="val 3901"/>
            </a:avLst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API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pPr>
              <a:buFont typeface="Arial" panose="020B0604020202020204" pitchFamily="34" charset="0"/>
            </a:pPr>
            <a:r>
              <a:rPr lang="en-US" altLang="en-US"/>
              <a:t>Other functionalities: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crossmatch (return all or the first crossmatch candidate)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queries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cone queries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histogram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histogram2d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Spark array functions for handling lightcurve data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All other Spark functions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AXS next steps</a:t>
            </a:r>
            <a:endParaRPr lang="en-US" altLang="en-US" dirty="0"/>
          </a:p>
        </p:txBody>
      </p:sp>
      <p:sp>
        <p:nvSpPr>
          <p:cNvPr id="2" name="Content Placeholder 1"/>
          <p:cNvSpPr/>
          <p:nvPr>
            <p:ph idx="12"/>
          </p:nvPr>
        </p:nvSpPr>
        <p:spPr>
          <a:xfrm>
            <a:off x="510540" y="1149985"/>
            <a:ext cx="8197850" cy="1272540"/>
          </a:xfrm>
        </p:spPr>
        <p:txBody>
          <a:bodyPr/>
          <a:p>
            <a:r>
              <a:rPr lang="en-US" altLang="en-US"/>
              <a:t>Make AXS cloud ready: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Have pre-partitioned catalogs ready in S3</a:t>
            </a:r>
            <a:endParaRPr lang="en-US" alt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/>
              <a:t>Run AXS on Kubernetes on-demand</a:t>
            </a:r>
            <a:endParaRPr lang="en-US" altLang="en-US"/>
          </a:p>
          <a:p>
            <a:pPr>
              <a:buFont typeface="Arial" panose="020B0604020202020204" pitchFamily="34" charset="0"/>
            </a:pPr>
            <a:endParaRPr lang="en-US" altLang="en-US"/>
          </a:p>
          <a:p>
            <a:pPr>
              <a:buFont typeface="Arial" panose="020B0604020202020204" pitchFamily="34" charset="0"/>
            </a:pPr>
            <a:r>
              <a:rPr lang="en-US" altLang="en-US">
                <a:solidFill>
                  <a:srgbClr val="FF0000"/>
                </a:solidFill>
              </a:rPr>
              <a:t>Empower new astronomical discoveries in the 21st century!</a:t>
            </a:r>
            <a:endParaRPr lang="en-US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Completely off-topic, but btw:</a:t>
            </a:r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altLang="en-US" dirty="0"/>
              <a:t>I provide </a:t>
            </a:r>
            <a:r>
              <a:rPr lang="en-US" altLang="en-US" b="1" dirty="0"/>
              <a:t>Spark courses</a:t>
            </a:r>
            <a:r>
              <a:rPr lang="en-US" altLang="en-US" dirty="0"/>
              <a:t>. If you need one for your team, ping me @: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petar.zecevic@svgroup.hr</a:t>
            </a:r>
            <a:endParaRPr lang="en-US" altLang="en-US" dirty="0"/>
          </a:p>
          <a:p>
            <a:r>
              <a:rPr lang="en-US" altLang="en-US" dirty="0"/>
              <a:t>linkedin.com/in/pzecevic</a:t>
            </a:r>
            <a:endParaRPr lang="en-US" altLang="en-US" dirty="0"/>
          </a:p>
          <a:p>
            <a:r>
              <a:rPr lang="en-US" altLang="en-US" dirty="0"/>
              <a:t>or just stop me when you see me :)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/>
          <p:nvPr>
            <p:ph type="ctr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1450340" y="8255"/>
            <a:ext cx="6049645" cy="45345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30530" y="361950"/>
            <a:ext cx="30670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800" b="1">
                <a:solidFill>
                  <a:srgbClr val="FFFF00"/>
                </a:solidFill>
              </a:rPr>
              <a:t>How did it start ?</a:t>
            </a:r>
            <a:endParaRPr lang="en-US" altLang="en-US" sz="2800" b="1">
              <a:solidFill>
                <a:srgbClr val="FFFF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357880" y="1460500"/>
            <a:ext cx="3541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</a:rPr>
              <a:t>What is it made of ?</a:t>
            </a:r>
            <a:endParaRPr lang="en-US" altLang="en-US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21690" y="3531235"/>
            <a:ext cx="33826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800" b="1">
                <a:solidFill>
                  <a:srgbClr val="FFC000"/>
                </a:solidFill>
              </a:rPr>
              <a:t>What is its future ?</a:t>
            </a:r>
            <a:endParaRPr lang="en-US" altLang="en-US" sz="2800" b="1">
              <a:solidFill>
                <a:srgbClr val="FFC000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5137785" y="2572385"/>
            <a:ext cx="26924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en-US" sz="2800" b="1">
                <a:solidFill>
                  <a:srgbClr val="FF0000"/>
                </a:solidFill>
              </a:rPr>
              <a:t>Are we alone ?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t="27598"/>
          <a:stretch>
            <a:fillRect/>
          </a:stretch>
        </p:blipFill>
        <p:spPr>
          <a:xfrm>
            <a:off x="1149339" y="1413811"/>
            <a:ext cx="3853451" cy="266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244"/>
          <a:stretch>
            <a:fillRect/>
          </a:stretch>
        </p:blipFill>
        <p:spPr>
          <a:xfrm>
            <a:off x="5436352" y="1419497"/>
            <a:ext cx="2027421" cy="2659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160"/>
            <a:ext cx="9144000" cy="857250"/>
          </a:xfrm>
        </p:spPr>
        <p:txBody>
          <a:bodyPr/>
          <a:lstStyle/>
          <a:p>
            <a:r>
              <a:rPr lang="en-US" dirty="0"/>
              <a:t>Rate today</a:t>
            </a:r>
            <a:r>
              <a:rPr lang="en-US" sz="1600" dirty="0"/>
              <a:t> </a:t>
            </a:r>
            <a:r>
              <a:rPr lang="en-US" dirty="0"/>
              <a:t>’s </a:t>
            </a:r>
            <a:r>
              <a:rPr lang="en-US" dirty="0" smtClean="0"/>
              <a:t>session</a:t>
            </a:r>
            <a:endParaRPr lang="en-US" dirty="0"/>
          </a:p>
        </p:txBody>
      </p:sp>
      <p:sp>
        <p:nvSpPr>
          <p:cNvPr id="24" name="Subtitle 2"/>
          <p:cNvSpPr txBox="1"/>
          <p:nvPr/>
        </p:nvSpPr>
        <p:spPr>
          <a:xfrm>
            <a:off x="1149339" y="4175039"/>
            <a:ext cx="3800533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Session page on conference website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 2"/>
          <p:cNvSpPr txBox="1"/>
          <p:nvPr/>
        </p:nvSpPr>
        <p:spPr>
          <a:xfrm>
            <a:off x="5547360" y="4175039"/>
            <a:ext cx="1976846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O’Reilly Events App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57246" y="3729790"/>
            <a:ext cx="1497874" cy="400594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882641" y="3134087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28"/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 rot="2034982">
            <a:off x="2035637" y="1828058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angle 31"/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>
          <a:xfrm>
            <a:off x="1040077" y="2043823"/>
            <a:ext cx="870260" cy="385461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955" y="19685"/>
            <a:ext cx="3564890" cy="452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05" y="-1905"/>
            <a:ext cx="5195570" cy="45186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255" y="186690"/>
            <a:ext cx="3401695" cy="43618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14375"/>
            <a:ext cx="7086600" cy="3714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2"/>
          </p:nvPr>
        </p:nvPicPr>
        <p:blipFill>
          <a:blip r:embed="rId1"/>
          <a:stretch>
            <a:fillRect/>
          </a:stretch>
        </p:blipFill>
        <p:spPr>
          <a:xfrm>
            <a:off x="463550" y="-1905"/>
            <a:ext cx="8093075" cy="4550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15" y="46990"/>
            <a:ext cx="3349625" cy="4457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Red Gradien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Red Gradient 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Title Slide [option 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4584</Words>
  <Application>WPS Presentation</Application>
  <PresentationFormat>On-screen Show (16:9)</PresentationFormat>
  <Paragraphs>257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Arial</vt:lpstr>
      <vt:lpstr>SimSun</vt:lpstr>
      <vt:lpstr>Wingdings</vt:lpstr>
      <vt:lpstr>Arial</vt:lpstr>
      <vt:lpstr>Century Gothic</vt:lpstr>
      <vt:lpstr>Quicksand Light</vt:lpstr>
      <vt:lpstr>Open Sans Light</vt:lpstr>
      <vt:lpstr>微软雅黑</vt:lpstr>
      <vt:lpstr>Droid Sans Fallback</vt:lpstr>
      <vt:lpstr>Arial Unicode MS</vt:lpstr>
      <vt:lpstr>Calibri</vt:lpstr>
      <vt:lpstr>Webdings</vt:lpstr>
      <vt:lpstr>Times New Roman</vt:lpstr>
      <vt:lpstr>2_Red Gradient line</vt:lpstr>
      <vt:lpstr>3_Red Gradient line</vt:lpstr>
      <vt:lpstr>6_Title Slide [option 1]</vt:lpstr>
      <vt:lpstr>PowerPoint 演示文稿</vt:lpstr>
      <vt:lpstr>About me</vt:lpstr>
      <vt:lpstr>About 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Strong lensing </vt:lpstr>
      <vt:lpstr>Weak lensing</vt:lpstr>
      <vt:lpstr>Enter LSST</vt:lpstr>
      <vt:lpstr>LSST's goals</vt:lpstr>
      <vt:lpstr>LSST - a very expensive instrument</vt:lpstr>
      <vt:lpstr>LSST - a very expensive instrument</vt:lpstr>
      <vt:lpstr>LSST - a very expensive instrument</vt:lpstr>
      <vt:lpstr>LSST - a very expensive instrument</vt:lpstr>
      <vt:lpstr>LSST - a very expensive instrument</vt:lpstr>
      <vt:lpstr>LSST in numbers</vt:lpstr>
      <vt:lpstr>Astronomical catalogs</vt:lpstr>
      <vt:lpstr>Science based on catalogs</vt:lpstr>
      <vt:lpstr>Traditional doesn't scale well</vt:lpstr>
      <vt:lpstr>Enter AXS</vt:lpstr>
      <vt:lpstr>AXS history: LSD by Mario Jurić</vt:lpstr>
      <vt:lpstr>Cross-matching of two catalogs</vt:lpstr>
      <vt:lpstr>AXS data partitioning</vt:lpstr>
      <vt:lpstr>AXS data partitioning</vt:lpstr>
      <vt:lpstr>AXS - optimal joins</vt:lpstr>
      <vt:lpstr>AXS - optimal joins</vt:lpstr>
      <vt:lpstr>Epsilon join</vt:lpstr>
      <vt:lpstr>Other aproaches</vt:lpstr>
      <vt:lpstr>AXS - Performance results</vt:lpstr>
      <vt:lpstr>AXS API</vt:lpstr>
      <vt:lpstr>AXS API</vt:lpstr>
      <vt:lpstr>AXS next steps</vt:lpstr>
      <vt:lpstr>Completely off-topic, but btw:</vt:lpstr>
      <vt:lpstr>PowerPoint 演示文稿</vt:lpstr>
      <vt:lpstr>Rate today ’s session</vt:lpstr>
    </vt:vector>
  </TitlesOfParts>
  <Company>O'Reilly 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 Vondrak</dc:creator>
  <cp:lastModifiedBy>gojume</cp:lastModifiedBy>
  <cp:revision>318</cp:revision>
  <cp:lastPrinted>2019-09-25T00:26:07Z</cp:lastPrinted>
  <dcterms:created xsi:type="dcterms:W3CDTF">2019-09-25T00:26:07Z</dcterms:created>
  <dcterms:modified xsi:type="dcterms:W3CDTF">2019-09-25T00:26:07Z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1033-11.1.0.8722</vt:lpwstr>
  </property>
</Properties>
</file>